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88" r:id="rId3"/>
    <p:sldId id="289" r:id="rId4"/>
    <p:sldId id="258" r:id="rId5"/>
    <p:sldId id="259" r:id="rId6"/>
    <p:sldId id="263" r:id="rId7"/>
    <p:sldId id="274" r:id="rId8"/>
    <p:sldId id="282" r:id="rId9"/>
    <p:sldId id="283" r:id="rId10"/>
    <p:sldId id="284" r:id="rId11"/>
    <p:sldId id="285" r:id="rId12"/>
    <p:sldId id="286" r:id="rId13"/>
    <p:sldId id="287" r:id="rId14"/>
    <p:sldId id="275" r:id="rId15"/>
    <p:sldId id="276" r:id="rId16"/>
    <p:sldId id="28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985A"/>
    <a:srgbClr val="F9F0E7"/>
    <a:srgbClr val="F0EDD3"/>
    <a:srgbClr val="EFD7AD"/>
    <a:srgbClr val="C67421"/>
    <a:srgbClr val="663300"/>
    <a:srgbClr val="10A29B"/>
    <a:srgbClr val="C3BDA9"/>
    <a:srgbClr val="E6F0F9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83" autoAdjust="0"/>
    <p:restoredTop sz="94660"/>
  </p:normalViewPr>
  <p:slideViewPr>
    <p:cSldViewPr snapToGrid="0" showGuides="1">
      <p:cViewPr>
        <p:scale>
          <a:sx n="25" d="100"/>
          <a:sy n="25" d="100"/>
        </p:scale>
        <p:origin x="2486" y="1416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3ED0E-6E50-4E47-BEF3-E81F0DC75A9F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3E1E0-1B3E-4CA4-AC68-B671DB5E0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58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3CB-19F7-4830-B011-57E294ADAC5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37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3CB-19F7-4830-B011-57E294ADAC5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22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3CB-19F7-4830-B011-57E294ADAC5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17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3CB-19F7-4830-B011-57E294ADAC5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4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3CB-19F7-4830-B011-57E294ADAC5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98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3CB-19F7-4830-B011-57E294ADAC5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16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3CB-19F7-4830-B011-57E294ADAC5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0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3CB-19F7-4830-B011-57E294ADAC5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17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3CB-19F7-4830-B011-57E294ADAC5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72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3CB-19F7-4830-B011-57E294ADAC5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4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E3CB-19F7-4830-B011-57E294ADAC5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62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FE3CB-19F7-4830-B011-57E294ADAC5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38828-7746-4C21-B21F-8B41DB72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8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566862" y="5033898"/>
            <a:ext cx="881129" cy="180960"/>
          </a:xfrm>
          <a:prstGeom prst="rect">
            <a:avLst/>
          </a:prstGeom>
          <a:solidFill>
            <a:srgbClr val="DDD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339262" y="5071998"/>
            <a:ext cx="881129" cy="180960"/>
          </a:xfrm>
          <a:prstGeom prst="rect">
            <a:avLst/>
          </a:prstGeom>
          <a:solidFill>
            <a:srgbClr val="DDD4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5879" y="657225"/>
            <a:ext cx="9585325" cy="3900084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Available Parking Spaces Counter</a:t>
            </a:r>
            <a: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0407" y="55951"/>
            <a:ext cx="4826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CSE 4128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Image Processing and Computer Vision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7A337F1-D6AE-44CD-9A64-107F5B625936}"/>
              </a:ext>
            </a:extLst>
          </p:cNvPr>
          <p:cNvSpPr txBox="1">
            <a:spLocks/>
          </p:cNvSpPr>
          <p:nvPr/>
        </p:nvSpPr>
        <p:spPr>
          <a:xfrm>
            <a:off x="6096000" y="2615503"/>
            <a:ext cx="5867399" cy="19898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E1F39BA-B2D6-41C6-8323-73F2BF41B67A}"/>
              </a:ext>
            </a:extLst>
          </p:cNvPr>
          <p:cNvSpPr txBox="1">
            <a:spLocks/>
          </p:cNvSpPr>
          <p:nvPr/>
        </p:nvSpPr>
        <p:spPr>
          <a:xfrm>
            <a:off x="5543603" y="5592960"/>
            <a:ext cx="2189488" cy="11009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ts val="800"/>
              </a:lnSpc>
              <a:defRPr/>
            </a:pPr>
            <a:r>
              <a:rPr lang="en-US" sz="1500" b="1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Dipannita</a:t>
            </a:r>
            <a:r>
              <a:rPr lang="en-US" sz="15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Biswas</a:t>
            </a:r>
            <a:endParaRPr kumimoji="0" lang="en-US" sz="15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Lecturer                                                                       </a:t>
            </a:r>
            <a:endParaRPr kumimoji="0" lang="en-US" sz="15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800"/>
              </a:lnSpc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Department of </a:t>
            </a: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CSE</a:t>
            </a:r>
          </a:p>
          <a:p>
            <a:pPr algn="l">
              <a:lnSpc>
                <a:spcPts val="800"/>
              </a:lnSpc>
              <a:defRPr/>
            </a:pPr>
            <a:r>
              <a:rPr kumimoji="0" 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KUET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	  </a:t>
            </a:r>
          </a:p>
          <a:p>
            <a:pPr marL="0" marR="0" lvl="0" indent="0" algn="l" defTabSz="914400" rtl="0" eaLnBrk="1" fontAlgn="auto" latinLnBrk="0" hangingPunct="1">
              <a:lnSpc>
                <a:spcPts val="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25922" y="5071998"/>
            <a:ext cx="232232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/>
            </a:r>
            <a:b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500" b="1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Irhamul Islam </a:t>
            </a:r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/>
            </a:r>
            <a:b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Roll:1907093</a:t>
            </a:r>
          </a:p>
          <a:p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Department of CSE</a:t>
            </a:r>
          </a:p>
          <a:p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KUET</a:t>
            </a:r>
            <a:b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endParaRPr lang="en-US" sz="15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41563" y="-80530"/>
            <a:ext cx="951345" cy="988291"/>
          </a:xfrm>
          <a:prstGeom prst="rect">
            <a:avLst/>
          </a:prstGeom>
          <a:solidFill>
            <a:srgbClr val="C5B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858982" y="772390"/>
            <a:ext cx="11064240" cy="1"/>
          </a:xfrm>
          <a:prstGeom prst="line">
            <a:avLst/>
          </a:prstGeom>
          <a:ln w="38100">
            <a:solidFill>
              <a:srgbClr val="C5B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765379" y="537728"/>
            <a:ext cx="0" cy="6583680"/>
          </a:xfrm>
          <a:prstGeom prst="line">
            <a:avLst/>
          </a:prstGeom>
          <a:ln w="38100">
            <a:solidFill>
              <a:srgbClr val="C5B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65710" y="5142798"/>
            <a:ext cx="422999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Course Teachers:</a:t>
            </a: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b="1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endParaRPr lang="en-US" sz="1500" b="1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b="1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Dr</a:t>
            </a:r>
            <a:r>
              <a:rPr lang="en-US" sz="15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 SK. Md. </a:t>
            </a:r>
            <a:r>
              <a:rPr lang="en-US" sz="1500" b="1" dirty="0" err="1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Masudul</a:t>
            </a:r>
            <a:r>
              <a:rPr lang="en-US" sz="1500" b="1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Ahsan</a:t>
            </a: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Professor                                                            </a:t>
            </a: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Department </a:t>
            </a:r>
            <a:r>
              <a:rPr lang="en-US" sz="15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of </a:t>
            </a: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CSE</a:t>
            </a: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KUET</a:t>
            </a:r>
            <a:r>
              <a:rPr lang="en-US" sz="15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	  </a:t>
            </a: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endParaRPr lang="en-US" sz="15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endParaRPr lang="en-US" sz="15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44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67087" y="5807921"/>
            <a:ext cx="436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: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Thresholding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applied-Set 1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820401" y="6343650"/>
            <a:ext cx="685800" cy="381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8562703" y="3228703"/>
            <a:ext cx="6858000" cy="40059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21600000">
            <a:off x="0" y="0"/>
            <a:ext cx="7259782" cy="726724"/>
          </a:xfrm>
          <a:prstGeom prst="rect">
            <a:avLst/>
          </a:prstGeom>
          <a:gradFill>
            <a:gsLst>
              <a:gs pos="0">
                <a:srgbClr val="62562C"/>
              </a:gs>
              <a:gs pos="27000">
                <a:srgbClr val="85753B"/>
              </a:gs>
              <a:gs pos="52000">
                <a:srgbClr val="C5B67D"/>
              </a:gs>
              <a:gs pos="100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95173" y="-162859"/>
            <a:ext cx="8433162" cy="10524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 of internal steps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7" y="1571446"/>
            <a:ext cx="5065054" cy="41393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5" y="1606497"/>
            <a:ext cx="5425440" cy="4104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077" y="889583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Apply </a:t>
            </a:r>
            <a:r>
              <a:rPr lang="en-US" sz="20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thresholding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11585" y="5807921"/>
            <a:ext cx="436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: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Thresholding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applied-Set 2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6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10820401" y="6343650"/>
            <a:ext cx="685800" cy="381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8562703" y="3228703"/>
            <a:ext cx="6858000" cy="40059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21600000">
            <a:off x="0" y="0"/>
            <a:ext cx="7259782" cy="726724"/>
          </a:xfrm>
          <a:prstGeom prst="rect">
            <a:avLst/>
          </a:prstGeom>
          <a:gradFill>
            <a:gsLst>
              <a:gs pos="0">
                <a:srgbClr val="62562C"/>
              </a:gs>
              <a:gs pos="27000">
                <a:srgbClr val="85753B"/>
              </a:gs>
              <a:gs pos="52000">
                <a:srgbClr val="C5B67D"/>
              </a:gs>
              <a:gs pos="100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95173" y="-162859"/>
            <a:ext cx="8433162" cy="10524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 of internal steps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4" y="1456745"/>
            <a:ext cx="4630742" cy="3767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170" y="1456745"/>
            <a:ext cx="4164329" cy="37110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8083" y="5702332"/>
            <a:ext cx="4031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: Noise reduced –Set 1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121" y="910439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Apply Median Filter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10508" y="5702332"/>
            <a:ext cx="4031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: Noise reduced –Set 2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2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58083" y="5702332"/>
            <a:ext cx="4031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: Dilation applied–Set 1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820401" y="6343650"/>
            <a:ext cx="685800" cy="381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8562703" y="3228703"/>
            <a:ext cx="6858000" cy="40059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21600000">
            <a:off x="0" y="0"/>
            <a:ext cx="7259782" cy="726724"/>
          </a:xfrm>
          <a:prstGeom prst="rect">
            <a:avLst/>
          </a:prstGeom>
          <a:gradFill>
            <a:gsLst>
              <a:gs pos="0">
                <a:srgbClr val="62562C"/>
              </a:gs>
              <a:gs pos="27000">
                <a:srgbClr val="85753B"/>
              </a:gs>
              <a:gs pos="52000">
                <a:srgbClr val="C5B67D"/>
              </a:gs>
              <a:gs pos="100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95173" y="-162859"/>
            <a:ext cx="8433162" cy="10524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 of internal steps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89" y="1627416"/>
            <a:ext cx="4696440" cy="38317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523" y="1627416"/>
            <a:ext cx="4952250" cy="37303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5789" y="897889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Apply Dilation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12370" y="5702332"/>
            <a:ext cx="4031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: Dilation applied–Set 2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56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358677" y="5824252"/>
            <a:ext cx="316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: Final count-Set 1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820401" y="6343650"/>
            <a:ext cx="685800" cy="381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8562703" y="3228703"/>
            <a:ext cx="6858000" cy="40059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21600000">
            <a:off x="0" y="0"/>
            <a:ext cx="7259782" cy="726724"/>
          </a:xfrm>
          <a:prstGeom prst="rect">
            <a:avLst/>
          </a:prstGeom>
          <a:gradFill>
            <a:gsLst>
              <a:gs pos="0">
                <a:srgbClr val="62562C"/>
              </a:gs>
              <a:gs pos="27000">
                <a:srgbClr val="85753B"/>
              </a:gs>
              <a:gs pos="52000">
                <a:srgbClr val="C5B67D"/>
              </a:gs>
              <a:gs pos="100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95173" y="-162859"/>
            <a:ext cx="8433162" cy="10524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Final Result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7" y="1672031"/>
            <a:ext cx="4804954" cy="3885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31" y="1672031"/>
            <a:ext cx="4794011" cy="38850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0347" y="991210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Check available space by intensity count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8799" y="5837788"/>
            <a:ext cx="316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: Final count-Set 2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00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49471" y="1165694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Automated Parking Slot Selection</a:t>
            </a:r>
          </a:p>
        </p:txBody>
      </p:sp>
      <p:sp>
        <p:nvSpPr>
          <p:cNvPr id="13" name="Rectangle 12"/>
          <p:cNvSpPr/>
          <p:nvPr/>
        </p:nvSpPr>
        <p:spPr>
          <a:xfrm rot="21600000">
            <a:off x="0" y="0"/>
            <a:ext cx="7259782" cy="726724"/>
          </a:xfrm>
          <a:prstGeom prst="rect">
            <a:avLst/>
          </a:prstGeom>
          <a:gradFill>
            <a:gsLst>
              <a:gs pos="0">
                <a:srgbClr val="62562C"/>
              </a:gs>
              <a:gs pos="27000">
                <a:srgbClr val="85753B"/>
              </a:gs>
              <a:gs pos="52000">
                <a:srgbClr val="C5B67D"/>
              </a:gs>
              <a:gs pos="100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95173" y="-162859"/>
            <a:ext cx="8433162" cy="10524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Future Improvements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rot="10800000">
            <a:off x="5334000" y="6486524"/>
            <a:ext cx="6858000" cy="37147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41000">
                <a:srgbClr val="C5B67D"/>
              </a:gs>
              <a:gs pos="76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042604" y="6002053"/>
            <a:ext cx="685800" cy="381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9471" y="1918986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Automated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Thresholding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Adjustment: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9471" y="2672278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User Interface Enhancements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1304" y="3543300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Generalization for Multiple Images: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1304" y="4409682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Performance Optimization: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9471" y="5220032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Feedback and Iterative Development</a:t>
            </a:r>
          </a:p>
        </p:txBody>
      </p:sp>
    </p:spTree>
    <p:extLst>
      <p:ext uri="{BB962C8B-B14F-4D97-AF65-F5344CB8AC3E}">
        <p14:creationId xmlns:p14="http://schemas.microsoft.com/office/powerpoint/2010/main" val="167126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rot="21600000">
            <a:off x="0" y="1"/>
            <a:ext cx="12192000" cy="620206"/>
          </a:xfrm>
          <a:prstGeom prst="rect">
            <a:avLst/>
          </a:prstGeom>
          <a:gradFill>
            <a:gsLst>
              <a:gs pos="3000">
                <a:srgbClr val="62562C"/>
              </a:gs>
              <a:gs pos="51000">
                <a:srgbClr val="ECE7C6"/>
              </a:gs>
              <a:gs pos="25000">
                <a:srgbClr val="E0D8A0"/>
              </a:gs>
              <a:gs pos="76000">
                <a:srgbClr val="E0D8A0"/>
              </a:gs>
              <a:gs pos="100000">
                <a:srgbClr val="62562C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17884" y="110633"/>
            <a:ext cx="2868791" cy="684144"/>
          </a:xfrm>
        </p:spPr>
        <p:txBody>
          <a:bodyPr>
            <a:normAutofit fontScale="90000"/>
          </a:bodyPr>
          <a:lstStyle/>
          <a:p>
            <a:pPr algn="l"/>
            <a:r>
              <a:rPr lang="en-US" sz="3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Conclusion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4721" y="3006401"/>
            <a:ext cx="102947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Emphasized the impact on urban infrastructure efficiency and user experience.</a:t>
            </a: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4721" y="959783"/>
            <a:ext cx="1040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Demonstrated effective use of image processing techniques for automated parking slot detection.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4721" y="1983092"/>
            <a:ext cx="1040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Highlighted potential for further automation and enhancement through machine learning and advanced algorithms.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200775"/>
            <a:ext cx="6080760" cy="326621"/>
          </a:xfrm>
          <a:prstGeom prst="rect">
            <a:avLst/>
          </a:prstGeom>
          <a:solidFill>
            <a:srgbClr val="C5B6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074910" y="6200941"/>
            <a:ext cx="6117089" cy="326455"/>
          </a:xfrm>
          <a:prstGeom prst="rect">
            <a:avLst/>
          </a:prstGeom>
          <a:solidFill>
            <a:srgbClr val="E0D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1039475" y="5629358"/>
            <a:ext cx="685800" cy="381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44721" y="4130005"/>
            <a:ext cx="102947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Identified opportunities for future research and development in smart city technologies.</a:t>
            </a: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91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3257551" y="2333625"/>
            <a:ext cx="5905500" cy="13743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700" b="1" dirty="0" smtClean="0">
                <a:solidFill>
                  <a:srgbClr val="10A29B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Thank you..</a:t>
            </a:r>
            <a:r>
              <a:rPr lang="en-US" sz="3600" b="1" dirty="0" smtClean="0">
                <a:solidFill>
                  <a:srgbClr val="10A29B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 rot="10800000">
            <a:off x="5344160" y="6486524"/>
            <a:ext cx="6858000" cy="37147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41000">
                <a:srgbClr val="C5B67D"/>
              </a:gs>
              <a:gs pos="76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-3211285" y="3211285"/>
            <a:ext cx="6858000" cy="435429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6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872"/>
            <a:ext cx="12192000" cy="7322344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1225879" y="657225"/>
            <a:ext cx="9585325" cy="3900084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Available Parking Spaces Counter</a:t>
            </a:r>
            <a: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30407" y="55951"/>
            <a:ext cx="4826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CSE 4128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Image Processing and Computer Vision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CE1F39BA-B2D6-41C6-8323-73F2BF41B67A}"/>
              </a:ext>
            </a:extLst>
          </p:cNvPr>
          <p:cNvSpPr txBox="1">
            <a:spLocks/>
          </p:cNvSpPr>
          <p:nvPr/>
        </p:nvSpPr>
        <p:spPr>
          <a:xfrm>
            <a:off x="5543603" y="5592960"/>
            <a:ext cx="2189488" cy="11009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ts val="800"/>
              </a:lnSpc>
              <a:defRPr/>
            </a:pPr>
            <a:r>
              <a:rPr lang="en-US" sz="1500" b="1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Dipannita</a:t>
            </a:r>
            <a:r>
              <a:rPr lang="en-US" sz="15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Biswas</a:t>
            </a:r>
            <a:endParaRPr kumimoji="0" lang="en-US" sz="15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Lecturer                                                                       </a:t>
            </a:r>
            <a:endParaRPr kumimoji="0" lang="en-US" sz="15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800"/>
              </a:lnSpc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Department of </a:t>
            </a: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CSE</a:t>
            </a:r>
          </a:p>
          <a:p>
            <a:pPr algn="l">
              <a:lnSpc>
                <a:spcPts val="800"/>
              </a:lnSpc>
              <a:defRPr/>
            </a:pPr>
            <a:r>
              <a:rPr kumimoji="0" 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KUET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	  </a:t>
            </a:r>
          </a:p>
          <a:p>
            <a:pPr marL="0" marR="0" lvl="0" indent="0" algn="l" defTabSz="914400" rtl="0" eaLnBrk="1" fontAlgn="auto" latinLnBrk="0" hangingPunct="1">
              <a:lnSpc>
                <a:spcPts val="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25922" y="5071998"/>
            <a:ext cx="232232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/>
            </a:r>
            <a:b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500" b="1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Irhamul Islam </a:t>
            </a:r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/>
            </a:r>
            <a:b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Roll:1907093</a:t>
            </a:r>
          </a:p>
          <a:p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Department of CSE</a:t>
            </a:r>
          </a:p>
          <a:p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KUET</a:t>
            </a:r>
            <a:b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endParaRPr lang="en-US" sz="15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65710" y="5142798"/>
            <a:ext cx="422999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Course Teachers:</a:t>
            </a: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b="1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endParaRPr lang="en-US" sz="1500" b="1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b="1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Dr</a:t>
            </a:r>
            <a:r>
              <a:rPr lang="en-US" sz="15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 SK. Md. </a:t>
            </a:r>
            <a:r>
              <a:rPr lang="en-US" sz="1500" b="1" dirty="0" err="1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Masudul</a:t>
            </a:r>
            <a:r>
              <a:rPr lang="en-US" sz="1500" b="1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Ahsan</a:t>
            </a: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Professor                                                            </a:t>
            </a: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Department </a:t>
            </a:r>
            <a:r>
              <a:rPr lang="en-US" sz="15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of </a:t>
            </a: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CSE</a:t>
            </a: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KUET</a:t>
            </a:r>
            <a:r>
              <a:rPr lang="en-US" sz="15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	  </a:t>
            </a: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endParaRPr lang="en-US" sz="15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endParaRPr lang="en-US" sz="15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48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7"/>
            <a:ext cx="12192000" cy="6908968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1225879" y="657225"/>
            <a:ext cx="9585325" cy="3900084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Available Parking Spaces Counter</a:t>
            </a:r>
            <a: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30407" y="55951"/>
            <a:ext cx="4826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CSE 4128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Image Processing and Computer Vision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CE1F39BA-B2D6-41C6-8323-73F2BF41B67A}"/>
              </a:ext>
            </a:extLst>
          </p:cNvPr>
          <p:cNvSpPr txBox="1">
            <a:spLocks/>
          </p:cNvSpPr>
          <p:nvPr/>
        </p:nvSpPr>
        <p:spPr>
          <a:xfrm>
            <a:off x="5543603" y="5592960"/>
            <a:ext cx="2189488" cy="11009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ts val="800"/>
              </a:lnSpc>
              <a:defRPr/>
            </a:pPr>
            <a:r>
              <a:rPr lang="en-US" sz="1500" b="1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Dipannita</a:t>
            </a:r>
            <a:r>
              <a:rPr lang="en-US" sz="15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Biswas</a:t>
            </a:r>
            <a:endParaRPr kumimoji="0" lang="en-US" sz="15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Lecturer                                                                       </a:t>
            </a:r>
            <a:endParaRPr kumimoji="0" lang="en-US" sz="15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800"/>
              </a:lnSpc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Department of </a:t>
            </a: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CSE</a:t>
            </a:r>
          </a:p>
          <a:p>
            <a:pPr algn="l">
              <a:lnSpc>
                <a:spcPts val="800"/>
              </a:lnSpc>
              <a:defRPr/>
            </a:pPr>
            <a:r>
              <a:rPr kumimoji="0" 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KUET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	  </a:t>
            </a:r>
          </a:p>
          <a:p>
            <a:pPr marL="0" marR="0" lvl="0" indent="0" algn="l" defTabSz="914400" rtl="0" eaLnBrk="1" fontAlgn="auto" latinLnBrk="0" hangingPunct="1">
              <a:lnSpc>
                <a:spcPts val="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25922" y="5071998"/>
            <a:ext cx="232232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Presented By:</a:t>
            </a:r>
          </a:p>
          <a:p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/>
            </a:r>
            <a:b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500" b="1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Irhamul Islam </a:t>
            </a:r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/>
            </a:r>
            <a:b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Roll:1907093</a:t>
            </a:r>
          </a:p>
          <a:p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Department of CSE</a:t>
            </a:r>
          </a:p>
          <a:p>
            <a: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KUET</a:t>
            </a:r>
            <a:br>
              <a:rPr lang="en-US" sz="15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endParaRPr lang="en-US" sz="15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65710" y="5142798"/>
            <a:ext cx="422999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Course Teachers:</a:t>
            </a: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b="1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endParaRPr lang="en-US" sz="1500" b="1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b="1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Dr</a:t>
            </a:r>
            <a:r>
              <a:rPr lang="en-US" sz="15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 SK. Md. </a:t>
            </a:r>
            <a:r>
              <a:rPr lang="en-US" sz="1500" b="1" dirty="0" err="1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Masudul</a:t>
            </a:r>
            <a:r>
              <a:rPr lang="en-US" sz="1500" b="1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Ahsan</a:t>
            </a: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Professor                                                            </a:t>
            </a: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Department </a:t>
            </a:r>
            <a:r>
              <a:rPr lang="en-US" sz="15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of </a:t>
            </a: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CSE</a:t>
            </a: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r>
              <a:rPr lang="en-US" sz="1500" dirty="0" smtClean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KUET</a:t>
            </a:r>
            <a:r>
              <a:rPr lang="en-US" sz="15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	  </a:t>
            </a: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endParaRPr lang="en-US" sz="15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ts val="700"/>
              </a:lnSpc>
              <a:spcBef>
                <a:spcPts val="1000"/>
              </a:spcBef>
              <a:defRPr/>
            </a:pPr>
            <a:endParaRPr lang="en-US" sz="15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30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369" y="247649"/>
            <a:ext cx="8433162" cy="740807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Outlines</a:t>
            </a:r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750161" y="1272659"/>
            <a:ext cx="534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2475" y="2020743"/>
            <a:ext cx="534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Methodology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2475" y="2743209"/>
            <a:ext cx="534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UI Mockup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9892" y="3390905"/>
            <a:ext cx="534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Output of Internal Steps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2475" y="4038601"/>
            <a:ext cx="534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Final Result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9892" y="5119168"/>
            <a:ext cx="534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Conclusions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9892" y="4637343"/>
            <a:ext cx="534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Future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Improvments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99787" y="6362700"/>
            <a:ext cx="333375" cy="36195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Rectangle 18"/>
          <p:cNvSpPr/>
          <p:nvPr/>
        </p:nvSpPr>
        <p:spPr>
          <a:xfrm rot="16200000">
            <a:off x="8562703" y="3228703"/>
            <a:ext cx="6858000" cy="40059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5400000">
            <a:off x="-3211285" y="3211285"/>
            <a:ext cx="6858000" cy="435429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2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rot="21600000">
            <a:off x="0" y="0"/>
            <a:ext cx="7259782" cy="726724"/>
          </a:xfrm>
          <a:prstGeom prst="rect">
            <a:avLst/>
          </a:prstGeom>
          <a:gradFill>
            <a:gsLst>
              <a:gs pos="0">
                <a:srgbClr val="62562C"/>
              </a:gs>
              <a:gs pos="23000">
                <a:srgbClr val="85753B"/>
              </a:gs>
              <a:gs pos="51000">
                <a:srgbClr val="C5B67D"/>
              </a:gs>
              <a:gs pos="100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173" y="-162859"/>
            <a:ext cx="8433162" cy="1052444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781" y="1414788"/>
            <a:ext cx="5427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Our project addresses the pressing need for automated parking management through advanced image processing.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9895" y="3323444"/>
            <a:ext cx="5553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Goal is to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optimize parking slot detection to improve urban mobility and efficiency.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7175" y="5130750"/>
            <a:ext cx="1040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Using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image processing techniques, aiming to streamline urban 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infrastructure and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enhance user experience.</a:t>
            </a:r>
          </a:p>
        </p:txBody>
      </p:sp>
      <p:sp>
        <p:nvSpPr>
          <p:cNvPr id="11" name="Oval 10"/>
          <p:cNvSpPr/>
          <p:nvPr/>
        </p:nvSpPr>
        <p:spPr>
          <a:xfrm>
            <a:off x="10999787" y="6362700"/>
            <a:ext cx="333375" cy="36195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5" name="Rectangle 14"/>
          <p:cNvSpPr/>
          <p:nvPr/>
        </p:nvSpPr>
        <p:spPr>
          <a:xfrm rot="16200000">
            <a:off x="8562703" y="3228703"/>
            <a:ext cx="6858000" cy="40059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98" y="960927"/>
            <a:ext cx="5522325" cy="3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0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5513" y="1227147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Select parking slots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513" y="2017104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Apply Gaussian Blur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513" y="2733040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Apply </a:t>
            </a:r>
            <a:r>
              <a:rPr lang="en-US" sz="20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thresholding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0999787" y="6362700"/>
            <a:ext cx="333375" cy="36195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Rectangle 10"/>
          <p:cNvSpPr/>
          <p:nvPr/>
        </p:nvSpPr>
        <p:spPr>
          <a:xfrm rot="21600000">
            <a:off x="0" y="0"/>
            <a:ext cx="7259782" cy="726724"/>
          </a:xfrm>
          <a:prstGeom prst="rect">
            <a:avLst/>
          </a:prstGeom>
          <a:gradFill>
            <a:gsLst>
              <a:gs pos="0">
                <a:srgbClr val="62562C"/>
              </a:gs>
              <a:gs pos="27000">
                <a:srgbClr val="85753B"/>
              </a:gs>
              <a:gs pos="52000">
                <a:srgbClr val="C5B67D"/>
              </a:gs>
              <a:gs pos="100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395173" y="-162859"/>
            <a:ext cx="8433162" cy="1052444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Methodology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rot="16200000">
            <a:off x="8562703" y="3228703"/>
            <a:ext cx="6858000" cy="40059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65513" y="3444573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Apply Median Filter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5513" y="4205437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Apply Dilation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5513" y="4966301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Check available space by intensity count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08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629933" y="5824252"/>
            <a:ext cx="262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: Homepage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820401" y="6343650"/>
            <a:ext cx="685800" cy="381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8562703" y="3228703"/>
            <a:ext cx="6858000" cy="40059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21600000">
            <a:off x="0" y="0"/>
            <a:ext cx="7259782" cy="726724"/>
          </a:xfrm>
          <a:prstGeom prst="rect">
            <a:avLst/>
          </a:prstGeom>
          <a:gradFill>
            <a:gsLst>
              <a:gs pos="0">
                <a:srgbClr val="62562C"/>
              </a:gs>
              <a:gs pos="27000">
                <a:srgbClr val="85753B"/>
              </a:gs>
              <a:gs pos="52000">
                <a:srgbClr val="C5B67D"/>
              </a:gs>
              <a:gs pos="100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95173" y="-162859"/>
            <a:ext cx="8433162" cy="10524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Home </a:t>
            </a:r>
            <a:r>
              <a:rPr lang="en-US" sz="24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Ui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1" y="1174364"/>
            <a:ext cx="10026020" cy="43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2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97420" y="5720949"/>
            <a:ext cx="543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: Page to select parking slots-Set 1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820401" y="6343650"/>
            <a:ext cx="685800" cy="381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8562703" y="3228703"/>
            <a:ext cx="6858000" cy="40059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21600000">
            <a:off x="0" y="0"/>
            <a:ext cx="7259782" cy="726724"/>
          </a:xfrm>
          <a:prstGeom prst="rect">
            <a:avLst/>
          </a:prstGeom>
          <a:gradFill>
            <a:gsLst>
              <a:gs pos="0">
                <a:srgbClr val="62562C"/>
              </a:gs>
              <a:gs pos="27000">
                <a:srgbClr val="85753B"/>
              </a:gs>
              <a:gs pos="52000">
                <a:srgbClr val="C5B67D"/>
              </a:gs>
              <a:gs pos="100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95173" y="-162859"/>
            <a:ext cx="8433162" cy="10524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Ui-SpacePicker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81" y="916720"/>
            <a:ext cx="5642549" cy="46142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603" y="916720"/>
            <a:ext cx="4872486" cy="46142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95357" y="5720949"/>
            <a:ext cx="543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: Page to select parking slots-Set 2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51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83772" y="6005096"/>
            <a:ext cx="5901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: Gaussian Blur applied-Set 1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820401" y="6343650"/>
            <a:ext cx="685800" cy="3810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8562703" y="3228703"/>
            <a:ext cx="6858000" cy="400594"/>
          </a:xfrm>
          <a:prstGeom prst="rect">
            <a:avLst/>
          </a:prstGeom>
          <a:gradFill>
            <a:gsLst>
              <a:gs pos="0">
                <a:srgbClr val="62562C"/>
              </a:gs>
              <a:gs pos="15000">
                <a:srgbClr val="85753B"/>
              </a:gs>
              <a:gs pos="34000">
                <a:srgbClr val="C5B67D"/>
              </a:gs>
              <a:gs pos="64000">
                <a:schemeClr val="bg1"/>
              </a:gs>
            </a:gsLst>
            <a:lin ang="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21600000">
            <a:off x="0" y="0"/>
            <a:ext cx="7259782" cy="726724"/>
          </a:xfrm>
          <a:prstGeom prst="rect">
            <a:avLst/>
          </a:prstGeom>
          <a:gradFill>
            <a:gsLst>
              <a:gs pos="0">
                <a:srgbClr val="62562C"/>
              </a:gs>
              <a:gs pos="27000">
                <a:srgbClr val="85753B"/>
              </a:gs>
              <a:gs pos="52000">
                <a:srgbClr val="C5B67D"/>
              </a:gs>
              <a:gs pos="100000">
                <a:schemeClr val="bg1"/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95173" y="-162859"/>
            <a:ext cx="8433162" cy="10524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 of internal steps</a:t>
            </a:r>
            <a: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3" y="1533249"/>
            <a:ext cx="5137242" cy="4189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25" y="1533249"/>
            <a:ext cx="5052906" cy="42168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39991" y="6005096"/>
            <a:ext cx="3984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Figure : Gaussian Blur applied-Set 2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1555" y="850935"/>
            <a:ext cx="1040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Apply Gaussian Blur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9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399</Words>
  <Application>Microsoft Office PowerPoint</Application>
  <PresentationFormat>Widescreen</PresentationFormat>
  <Paragraphs>120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Verdana</vt:lpstr>
      <vt:lpstr>Wingdings</vt:lpstr>
      <vt:lpstr>Office Theme</vt:lpstr>
      <vt:lpstr>Available Parking Spaces Counter </vt:lpstr>
      <vt:lpstr>Available Parking Spaces Counter </vt:lpstr>
      <vt:lpstr>Available Parking Spaces Counter </vt:lpstr>
      <vt:lpstr>Outlines </vt:lpstr>
      <vt:lpstr>Introduction </vt:lpstr>
      <vt:lpstr>Methodology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Radar Signal Demodulation Layer handles the baseband radar I/Q signal, which contains target displacement information. An extended Differential Amplitude and Cross Multiplication (DACM) algorithm is employed to demodulate the baseband signal</dc:title>
  <dc:creator>Asus</dc:creator>
  <cp:lastModifiedBy>Asus</cp:lastModifiedBy>
  <cp:revision>157</cp:revision>
  <dcterms:created xsi:type="dcterms:W3CDTF">2024-05-12T18:28:48Z</dcterms:created>
  <dcterms:modified xsi:type="dcterms:W3CDTF">2024-07-02T15:21:50Z</dcterms:modified>
</cp:coreProperties>
</file>